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2"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94DA439-1DF1-4D5A-A611-21407F1A4B5E}" type="datetimeFigureOut">
              <a:rPr lang="en-US" smtClean="0"/>
              <a:t>6/3/2021</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0880D073-9B54-44E8-98EF-E0315DF45CAF}"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31551702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4DA439-1DF1-4D5A-A611-21407F1A4B5E}"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0D073-9B54-44E8-98EF-E0315DF45CAF}" type="slidenum">
              <a:rPr lang="en-US" smtClean="0"/>
              <a:t>‹#›</a:t>
            </a:fld>
            <a:endParaRPr lang="en-US"/>
          </a:p>
        </p:txBody>
      </p:sp>
    </p:spTree>
    <p:extLst>
      <p:ext uri="{BB962C8B-B14F-4D97-AF65-F5344CB8AC3E}">
        <p14:creationId xmlns:p14="http://schemas.microsoft.com/office/powerpoint/2010/main" val="1408687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4DA439-1DF1-4D5A-A611-21407F1A4B5E}"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0D073-9B54-44E8-98EF-E0315DF45CAF}" type="slidenum">
              <a:rPr lang="en-US" smtClean="0"/>
              <a:t>‹#›</a:t>
            </a:fld>
            <a:endParaRPr lang="en-US"/>
          </a:p>
        </p:txBody>
      </p:sp>
    </p:spTree>
    <p:extLst>
      <p:ext uri="{BB962C8B-B14F-4D97-AF65-F5344CB8AC3E}">
        <p14:creationId xmlns:p14="http://schemas.microsoft.com/office/powerpoint/2010/main" val="2986668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4DA439-1DF1-4D5A-A611-21407F1A4B5E}"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0D073-9B54-44E8-98EF-E0315DF45CAF}" type="slidenum">
              <a:rPr lang="en-US" smtClean="0"/>
              <a:t>‹#›</a:t>
            </a:fld>
            <a:endParaRPr lang="en-US"/>
          </a:p>
        </p:txBody>
      </p:sp>
    </p:spTree>
    <p:extLst>
      <p:ext uri="{BB962C8B-B14F-4D97-AF65-F5344CB8AC3E}">
        <p14:creationId xmlns:p14="http://schemas.microsoft.com/office/powerpoint/2010/main" val="802077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94DA439-1DF1-4D5A-A611-21407F1A4B5E}" type="datetimeFigureOut">
              <a:rPr lang="en-US" smtClean="0"/>
              <a:t>6/3/2021</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0880D073-9B54-44E8-98EF-E0315DF45CAF}"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3419545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4DA439-1DF1-4D5A-A611-21407F1A4B5E}" type="datetimeFigureOut">
              <a:rPr lang="en-US" smtClean="0"/>
              <a:t>6/3/2021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0D073-9B54-44E8-98EF-E0315DF45CAF}" type="slidenum">
              <a:rPr lang="en-US" smtClean="0"/>
              <a:t>‹#›</a:t>
            </a:fld>
            <a:endParaRPr lang="en-US"/>
          </a:p>
        </p:txBody>
      </p:sp>
    </p:spTree>
    <p:extLst>
      <p:ext uri="{BB962C8B-B14F-4D97-AF65-F5344CB8AC3E}">
        <p14:creationId xmlns:p14="http://schemas.microsoft.com/office/powerpoint/2010/main" val="580038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4DA439-1DF1-4D5A-A611-21407F1A4B5E}" type="datetimeFigureOut">
              <a:rPr lang="en-US" smtClean="0"/>
              <a:t>6/3/2021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80D073-9B54-44E8-98EF-E0315DF45CAF}" type="slidenum">
              <a:rPr lang="en-US" smtClean="0"/>
              <a:t>‹#›</a:t>
            </a:fld>
            <a:endParaRPr lang="en-US"/>
          </a:p>
        </p:txBody>
      </p:sp>
    </p:spTree>
    <p:extLst>
      <p:ext uri="{BB962C8B-B14F-4D97-AF65-F5344CB8AC3E}">
        <p14:creationId xmlns:p14="http://schemas.microsoft.com/office/powerpoint/2010/main" val="3886968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4DA439-1DF1-4D5A-A611-21407F1A4B5E}" type="datetimeFigureOut">
              <a:rPr lang="en-US" smtClean="0"/>
              <a:t>6/3/2021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80D073-9B54-44E8-98EF-E0315DF45CAF}" type="slidenum">
              <a:rPr lang="en-US" smtClean="0"/>
              <a:t>‹#›</a:t>
            </a:fld>
            <a:endParaRPr lang="en-US"/>
          </a:p>
        </p:txBody>
      </p:sp>
    </p:spTree>
    <p:extLst>
      <p:ext uri="{BB962C8B-B14F-4D97-AF65-F5344CB8AC3E}">
        <p14:creationId xmlns:p14="http://schemas.microsoft.com/office/powerpoint/2010/main" val="3810267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4DA439-1DF1-4D5A-A611-21407F1A4B5E}" type="datetimeFigureOut">
              <a:rPr lang="en-US" smtClean="0"/>
              <a:t>6/3/2021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80D073-9B54-44E8-98EF-E0315DF45CAF}" type="slidenum">
              <a:rPr lang="en-US" smtClean="0"/>
              <a:t>‹#›</a:t>
            </a:fld>
            <a:endParaRPr lang="en-US"/>
          </a:p>
        </p:txBody>
      </p:sp>
    </p:spTree>
    <p:extLst>
      <p:ext uri="{BB962C8B-B14F-4D97-AF65-F5344CB8AC3E}">
        <p14:creationId xmlns:p14="http://schemas.microsoft.com/office/powerpoint/2010/main" val="2282260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94DA439-1DF1-4D5A-A611-21407F1A4B5E}" type="datetimeFigureOut">
              <a:rPr lang="en-US" smtClean="0"/>
              <a:t>6/3/2021</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0880D073-9B54-44E8-98EF-E0315DF45CAF}"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57726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94DA439-1DF1-4D5A-A611-21407F1A4B5E}" type="datetimeFigureOut">
              <a:rPr lang="en-US" smtClean="0"/>
              <a:t>6/3/2021</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0880D073-9B54-44E8-98EF-E0315DF45CAF}"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42774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94DA439-1DF1-4D5A-A611-21407F1A4B5E}" type="datetimeFigureOut">
              <a:rPr lang="en-US" smtClean="0"/>
              <a:t>6/3/2021</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0880D073-9B54-44E8-98EF-E0315DF45CAF}"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55752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databank.worldbank.org/data/home.aspx" TargetMode="External"/><Relationship Id="rId2" Type="http://schemas.openxmlformats.org/officeDocument/2006/relationships/hyperlink" Target="https://www.globalhungerindex.org/case-studies/2019-niger.html" TargetMode="External"/><Relationship Id="rId1" Type="http://schemas.openxmlformats.org/officeDocument/2006/relationships/slideLayout" Target="../slideLayouts/slideLayout2.xml"/><Relationship Id="rId4" Type="http://schemas.openxmlformats.org/officeDocument/2006/relationships/hyperlink" Target="https://demographicdividend.org/country_highlights/niger/"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unicef.org/niger/nutrition" TargetMode="External"/><Relationship Id="rId2" Type="http://schemas.openxmlformats.org/officeDocument/2006/relationships/hyperlink" Target="https://www.actionagainsthunger.org/countries/africa/niger" TargetMode="External"/><Relationship Id="rId1" Type="http://schemas.openxmlformats.org/officeDocument/2006/relationships/slideLayout" Target="../slideLayouts/slideLayout2.xml"/><Relationship Id="rId4" Type="http://schemas.openxmlformats.org/officeDocument/2006/relationships/hyperlink" Target="https://eros.usgs.gov/westafrica/land-cover/land-use-land-cover-and-trends-niger"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fao.org/agriculture/ippm/projects/niger/en/" TargetMode="External"/><Relationship Id="rId2" Type="http://schemas.openxmlformats.org/officeDocument/2006/relationships/hyperlink" Target="https://www.nationsonline.org/oneworld/niger.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20261-CB6B-42E6-8045-D178E49D3695}"/>
              </a:ext>
            </a:extLst>
          </p:cNvPr>
          <p:cNvSpPr>
            <a:spLocks noGrp="1"/>
          </p:cNvSpPr>
          <p:nvPr>
            <p:ph type="ctrTitle"/>
          </p:nvPr>
        </p:nvSpPr>
        <p:spPr>
          <a:xfrm>
            <a:off x="1524000" y="1717964"/>
            <a:ext cx="9144000" cy="1149928"/>
          </a:xfrm>
        </p:spPr>
        <p:txBody>
          <a:bodyPr>
            <a:normAutofit/>
          </a:bodyPr>
          <a:lstStyle/>
          <a:p>
            <a:r>
              <a:rPr lang="en-US" sz="3200" b="1" dirty="0"/>
              <a:t>Niger</a:t>
            </a:r>
          </a:p>
        </p:txBody>
      </p:sp>
      <p:sp>
        <p:nvSpPr>
          <p:cNvPr id="3" name="Subtitle 2">
            <a:extLst>
              <a:ext uri="{FF2B5EF4-FFF2-40B4-BE49-F238E27FC236}">
                <a16:creationId xmlns:a16="http://schemas.microsoft.com/office/drawing/2014/main" id="{C90A4C7F-F778-4684-810D-E46DCA49A2D4}"/>
              </a:ext>
            </a:extLst>
          </p:cNvPr>
          <p:cNvSpPr>
            <a:spLocks noGrp="1"/>
          </p:cNvSpPr>
          <p:nvPr>
            <p:ph type="subTitle" idx="1"/>
          </p:nvPr>
        </p:nvSpPr>
        <p:spPr>
          <a:xfrm>
            <a:off x="1524000" y="3602038"/>
            <a:ext cx="9144000" cy="2549380"/>
          </a:xfrm>
        </p:spPr>
        <p:txBody>
          <a:bodyPr>
            <a:normAutofit/>
          </a:bodyPr>
          <a:lstStyle/>
          <a:p>
            <a:r>
              <a:rPr lang="en-US" dirty="0"/>
              <a:t>Author </a:t>
            </a:r>
          </a:p>
          <a:p>
            <a:r>
              <a:rPr lang="en-US" dirty="0"/>
              <a:t>Institutional Affiliation </a:t>
            </a:r>
          </a:p>
          <a:p>
            <a:r>
              <a:rPr lang="en-US" dirty="0"/>
              <a:t>Instructor </a:t>
            </a:r>
          </a:p>
          <a:p>
            <a:r>
              <a:rPr lang="en-US" dirty="0"/>
              <a:t>Course code </a:t>
            </a:r>
          </a:p>
          <a:p>
            <a:r>
              <a:rPr lang="en-US" dirty="0"/>
              <a:t>Date of submission </a:t>
            </a:r>
          </a:p>
        </p:txBody>
      </p:sp>
    </p:spTree>
    <p:extLst>
      <p:ext uri="{BB962C8B-B14F-4D97-AF65-F5344CB8AC3E}">
        <p14:creationId xmlns:p14="http://schemas.microsoft.com/office/powerpoint/2010/main" val="3751582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57F50-EAF0-47ED-91AB-32C88ADA21B9}"/>
              </a:ext>
            </a:extLst>
          </p:cNvPr>
          <p:cNvSpPr>
            <a:spLocks noGrp="1"/>
          </p:cNvSpPr>
          <p:nvPr>
            <p:ph type="title"/>
          </p:nvPr>
        </p:nvSpPr>
        <p:spPr/>
        <p:txBody>
          <a:bodyPr/>
          <a:lstStyle/>
          <a:p>
            <a:r>
              <a:rPr lang="en-US" b="1" dirty="0"/>
              <a:t>Cont</a:t>
            </a:r>
            <a:r>
              <a:rPr lang="en-US" dirty="0"/>
              <a:t>..</a:t>
            </a:r>
          </a:p>
        </p:txBody>
      </p:sp>
      <p:sp>
        <p:nvSpPr>
          <p:cNvPr id="3" name="Content Placeholder 2">
            <a:extLst>
              <a:ext uri="{FF2B5EF4-FFF2-40B4-BE49-F238E27FC236}">
                <a16:creationId xmlns:a16="http://schemas.microsoft.com/office/drawing/2014/main" id="{FF85E876-4985-443C-AE70-C7B6B6DEEC08}"/>
              </a:ext>
            </a:extLst>
          </p:cNvPr>
          <p:cNvSpPr>
            <a:spLocks noGrp="1"/>
          </p:cNvSpPr>
          <p:nvPr>
            <p:ph idx="1"/>
          </p:nvPr>
        </p:nvSpPr>
        <p:spPr/>
        <p:txBody>
          <a:bodyPr>
            <a:normAutofit fontScale="85000" lnSpcReduction="20000"/>
          </a:bodyPr>
          <a:lstStyle/>
          <a:p>
            <a:pPr algn="just"/>
            <a:r>
              <a:rPr lang="en-US" sz="2000" dirty="0"/>
              <a:t>Annual Infrastructural development requires close to 685 million dollars.</a:t>
            </a:r>
          </a:p>
          <a:p>
            <a:pPr algn="just"/>
            <a:r>
              <a:rPr lang="en-US" sz="2000" dirty="0"/>
              <a:t>However, the country only manages to provide 225 million dollars, consequently leaving a gap of over 460 million dollars. </a:t>
            </a:r>
          </a:p>
          <a:p>
            <a:pPr algn="just"/>
            <a:r>
              <a:rPr lang="en-US" sz="2000" dirty="0"/>
              <a:t>It is essential to note that about 80% of the country’s population still practice open defecation. </a:t>
            </a:r>
          </a:p>
          <a:p>
            <a:pPr algn="just"/>
            <a:r>
              <a:rPr lang="en-US" sz="2000" dirty="0"/>
              <a:t>Additionally, despite the heavy spending in infrastructural development, only 8% of the population are connected to the national electricity grid.</a:t>
            </a:r>
          </a:p>
          <a:p>
            <a:pPr algn="just"/>
            <a:r>
              <a:rPr lang="en-US" sz="2000" dirty="0"/>
              <a:t>Although much of the land in Niger is not arable, the increasing demand for food by the country’s population has resulted in rapid expansion of agricultural activities on the limited portion of arable land. </a:t>
            </a:r>
          </a:p>
          <a:p>
            <a:pPr algn="just"/>
            <a:r>
              <a:rPr lang="en-US" sz="2000" dirty="0"/>
              <a:t>Much of the agricultural activities are carried out in the fertile sandy soils of the valleys in the Tillaberi region. </a:t>
            </a:r>
          </a:p>
          <a:p>
            <a:pPr algn="just"/>
            <a:r>
              <a:rPr lang="en-US" sz="2000" dirty="0"/>
              <a:t>Because of the increasing population, it is noted that croplands are now encroaching on the traditional pastoral lands.</a:t>
            </a:r>
          </a:p>
        </p:txBody>
      </p:sp>
    </p:spTree>
    <p:extLst>
      <p:ext uri="{BB962C8B-B14F-4D97-AF65-F5344CB8AC3E}">
        <p14:creationId xmlns:p14="http://schemas.microsoft.com/office/powerpoint/2010/main" val="363972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6BAA9-500A-403C-B76C-8679512B0290}"/>
              </a:ext>
            </a:extLst>
          </p:cNvPr>
          <p:cNvSpPr>
            <a:spLocks noGrp="1"/>
          </p:cNvSpPr>
          <p:nvPr>
            <p:ph type="title"/>
          </p:nvPr>
        </p:nvSpPr>
        <p:spPr/>
        <p:txBody>
          <a:bodyPr/>
          <a:lstStyle/>
          <a:p>
            <a:r>
              <a:rPr lang="en-US" b="1" dirty="0"/>
              <a:t>Cont..</a:t>
            </a:r>
          </a:p>
        </p:txBody>
      </p:sp>
      <p:sp>
        <p:nvSpPr>
          <p:cNvPr id="3" name="Content Placeholder 2">
            <a:extLst>
              <a:ext uri="{FF2B5EF4-FFF2-40B4-BE49-F238E27FC236}">
                <a16:creationId xmlns:a16="http://schemas.microsoft.com/office/drawing/2014/main" id="{172EB798-CAD2-4858-A0F0-AD5F23A2F77D}"/>
              </a:ext>
            </a:extLst>
          </p:cNvPr>
          <p:cNvSpPr>
            <a:spLocks noGrp="1"/>
          </p:cNvSpPr>
          <p:nvPr>
            <p:ph idx="1"/>
          </p:nvPr>
        </p:nvSpPr>
        <p:spPr/>
        <p:txBody>
          <a:bodyPr>
            <a:normAutofit/>
          </a:bodyPr>
          <a:lstStyle/>
          <a:p>
            <a:pPr algn="just"/>
            <a:r>
              <a:rPr lang="en-US" sz="2000" dirty="0"/>
              <a:t>The Zinder-Maradi region is a heavily cultivated area producing much of the locally consumed food in the country. </a:t>
            </a:r>
          </a:p>
          <a:p>
            <a:pPr algn="just"/>
            <a:r>
              <a:rPr lang="en-US" sz="2000" dirty="0"/>
              <a:t>It is essential to note that Niger River provides water for agricultural purposes particularly in the less productive areas where soils are believed not to be arable. </a:t>
            </a:r>
          </a:p>
          <a:p>
            <a:pPr algn="just"/>
            <a:r>
              <a:rPr lang="en-US" sz="2000" dirty="0"/>
              <a:t>Formerly protected areas such as forestlands have as well been placed under agricultural use. </a:t>
            </a:r>
          </a:p>
          <a:p>
            <a:pPr algn="just"/>
            <a:r>
              <a:rPr lang="en-US" sz="2000" dirty="0"/>
              <a:t>For instance, the Gallery forest is now heavily cultivated, a trend that continues to present a lot of concern besides decreasing soil stability and vegetation loss. </a:t>
            </a:r>
          </a:p>
        </p:txBody>
      </p:sp>
    </p:spTree>
    <p:extLst>
      <p:ext uri="{BB962C8B-B14F-4D97-AF65-F5344CB8AC3E}">
        <p14:creationId xmlns:p14="http://schemas.microsoft.com/office/powerpoint/2010/main" val="2558350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ED70C-2089-4164-B863-713BCF95F6E9}"/>
              </a:ext>
            </a:extLst>
          </p:cNvPr>
          <p:cNvSpPr>
            <a:spLocks noGrp="1"/>
          </p:cNvSpPr>
          <p:nvPr>
            <p:ph type="title"/>
          </p:nvPr>
        </p:nvSpPr>
        <p:spPr/>
        <p:txBody>
          <a:bodyPr>
            <a:normAutofit/>
          </a:bodyPr>
          <a:lstStyle/>
          <a:p>
            <a:pPr algn="ctr"/>
            <a:r>
              <a:rPr lang="en-US" sz="3200" b="1" dirty="0"/>
              <a:t>Nutrition levels </a:t>
            </a:r>
          </a:p>
        </p:txBody>
      </p:sp>
      <p:sp>
        <p:nvSpPr>
          <p:cNvPr id="3" name="Content Placeholder 2">
            <a:extLst>
              <a:ext uri="{FF2B5EF4-FFF2-40B4-BE49-F238E27FC236}">
                <a16:creationId xmlns:a16="http://schemas.microsoft.com/office/drawing/2014/main" id="{88F42412-56D1-4411-8D74-536F2363D6B8}"/>
              </a:ext>
            </a:extLst>
          </p:cNvPr>
          <p:cNvSpPr>
            <a:spLocks noGrp="1"/>
          </p:cNvSpPr>
          <p:nvPr>
            <p:ph idx="1"/>
          </p:nvPr>
        </p:nvSpPr>
        <p:spPr/>
        <p:txBody>
          <a:bodyPr>
            <a:normAutofit fontScale="92500" lnSpcReduction="20000"/>
          </a:bodyPr>
          <a:lstStyle/>
          <a:p>
            <a:pPr algn="just"/>
            <a:r>
              <a:rPr lang="en-US" sz="2000" dirty="0"/>
              <a:t>Since the beginning of 2010, the population of Niger has suffered acute food shortages. </a:t>
            </a:r>
          </a:p>
          <a:p>
            <a:pPr algn="just"/>
            <a:r>
              <a:rPr lang="en-US" sz="2000" dirty="0"/>
              <a:t>Observably, the developing situation has led to nutritional crisis that is particularly severe for children under the age of 5. </a:t>
            </a:r>
          </a:p>
          <a:p>
            <a:pPr algn="just"/>
            <a:r>
              <a:rPr lang="en-US" sz="2000" dirty="0"/>
              <a:t>Government statistics show that close to 4 million people in Niger are considered severely food insecure</a:t>
            </a:r>
            <a:r>
              <a:rPr lang="en-US" dirty="0"/>
              <a:t> (Global Hunger Index, 2021).</a:t>
            </a:r>
            <a:endParaRPr lang="en-US" sz="2000" dirty="0"/>
          </a:p>
          <a:p>
            <a:pPr algn="just"/>
            <a:r>
              <a:rPr lang="en-US" sz="2000" dirty="0"/>
              <a:t>This implies that they are unable to meet their daily minimum dietary requirements. </a:t>
            </a:r>
          </a:p>
          <a:p>
            <a:pPr algn="just"/>
            <a:r>
              <a:rPr lang="en-US" sz="2000" dirty="0"/>
              <a:t>The number of people living below the poverty line is high, with 65 per cent in rural areas and 55 per cent in urban areas. </a:t>
            </a:r>
          </a:p>
          <a:p>
            <a:pPr algn="just"/>
            <a:r>
              <a:rPr lang="en-US" sz="2000" dirty="0"/>
              <a:t>Niger ranks 101st out of 117 countries according to the 2019 Global Hunger Index with a GHI score of 30.2. </a:t>
            </a:r>
          </a:p>
          <a:p>
            <a:pPr algn="just"/>
            <a:r>
              <a:rPr lang="en-US" sz="2000" dirty="0"/>
              <a:t>Similarly, according to a 2018 data by UNICEF, 15% of the children in Niger are acutely malnourished. </a:t>
            </a:r>
          </a:p>
        </p:txBody>
      </p:sp>
    </p:spTree>
    <p:extLst>
      <p:ext uri="{BB962C8B-B14F-4D97-AF65-F5344CB8AC3E}">
        <p14:creationId xmlns:p14="http://schemas.microsoft.com/office/powerpoint/2010/main" val="2652912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88549-BB71-43A9-B5B7-5A73F7AC8013}"/>
              </a:ext>
            </a:extLst>
          </p:cNvPr>
          <p:cNvSpPr>
            <a:spLocks noGrp="1"/>
          </p:cNvSpPr>
          <p:nvPr>
            <p:ph type="title"/>
          </p:nvPr>
        </p:nvSpPr>
        <p:spPr/>
        <p:txBody>
          <a:bodyPr/>
          <a:lstStyle/>
          <a:p>
            <a:r>
              <a:rPr lang="en-US" b="1" dirty="0"/>
              <a:t>Cont..</a:t>
            </a:r>
          </a:p>
        </p:txBody>
      </p:sp>
      <p:sp>
        <p:nvSpPr>
          <p:cNvPr id="3" name="Content Placeholder 2">
            <a:extLst>
              <a:ext uri="{FF2B5EF4-FFF2-40B4-BE49-F238E27FC236}">
                <a16:creationId xmlns:a16="http://schemas.microsoft.com/office/drawing/2014/main" id="{7ADEA5D7-0DDA-4B91-89F1-D02C004DCD0E}"/>
              </a:ext>
            </a:extLst>
          </p:cNvPr>
          <p:cNvSpPr>
            <a:spLocks noGrp="1"/>
          </p:cNvSpPr>
          <p:nvPr>
            <p:ph idx="1"/>
          </p:nvPr>
        </p:nvSpPr>
        <p:spPr/>
        <p:txBody>
          <a:bodyPr>
            <a:normAutofit fontScale="85000" lnSpcReduction="20000"/>
          </a:bodyPr>
          <a:lstStyle/>
          <a:p>
            <a:pPr algn="just"/>
            <a:r>
              <a:rPr lang="en-US" sz="2000" dirty="0"/>
              <a:t>The prevalence of hunger in Niger is quite alarming, an indication that a majority of the people do not have sufficient access to essential nutrients.</a:t>
            </a:r>
          </a:p>
          <a:p>
            <a:pPr algn="just"/>
            <a:r>
              <a:rPr lang="en-US" sz="2000" dirty="0"/>
              <a:t>Many Nigeriens have poor diets, including low dietary diversity and a high reliance on staple foods such as millet and sorghum. </a:t>
            </a:r>
          </a:p>
          <a:p>
            <a:pPr algn="just"/>
            <a:r>
              <a:rPr lang="en-US" sz="2000" dirty="0"/>
              <a:t>In understanding these statistics, it is important to note that the exceptionally challenging socioeconomic conditions in the country have made it difficult to access three square meals a day</a:t>
            </a:r>
            <a:r>
              <a:rPr lang="en-US" dirty="0"/>
              <a:t> (Action Against Hunger, 2021).</a:t>
            </a:r>
            <a:endParaRPr lang="en-US" sz="2000" dirty="0"/>
          </a:p>
          <a:p>
            <a:pPr algn="just"/>
            <a:r>
              <a:rPr lang="en-US" sz="2000" dirty="0"/>
              <a:t>Because of this, children and infants have continued to suffer diet-related ailments due to the consumption of below minimum acceptable diets.</a:t>
            </a:r>
          </a:p>
          <a:p>
            <a:pPr algn="just"/>
            <a:r>
              <a:rPr lang="en-US" sz="2000" dirty="0"/>
              <a:t>Admittedly, malnutrition is considered a major threat to the health and the physical development of young children. </a:t>
            </a:r>
          </a:p>
          <a:p>
            <a:pPr algn="just"/>
            <a:r>
              <a:rPr lang="en-US" sz="2000" dirty="0"/>
              <a:t>Evidence from the World Health Organization indicates that rampant micronutrient deficiencies in Niger has been considered a major cause of anemia for children under the age of 5. </a:t>
            </a:r>
          </a:p>
        </p:txBody>
      </p:sp>
    </p:spTree>
    <p:extLst>
      <p:ext uri="{BB962C8B-B14F-4D97-AF65-F5344CB8AC3E}">
        <p14:creationId xmlns:p14="http://schemas.microsoft.com/office/powerpoint/2010/main" val="1645799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43A29-EFF7-4814-BD5E-407019EB8F0E}"/>
              </a:ext>
            </a:extLst>
          </p:cNvPr>
          <p:cNvSpPr>
            <a:spLocks noGrp="1"/>
          </p:cNvSpPr>
          <p:nvPr>
            <p:ph type="title"/>
          </p:nvPr>
        </p:nvSpPr>
        <p:spPr/>
        <p:txBody>
          <a:bodyPr>
            <a:normAutofit/>
          </a:bodyPr>
          <a:lstStyle/>
          <a:p>
            <a:pPr algn="ctr"/>
            <a:r>
              <a:rPr lang="en-US" sz="3200" b="1" dirty="0"/>
              <a:t>Food production </a:t>
            </a:r>
          </a:p>
        </p:txBody>
      </p:sp>
      <p:sp>
        <p:nvSpPr>
          <p:cNvPr id="3" name="Content Placeholder 2">
            <a:extLst>
              <a:ext uri="{FF2B5EF4-FFF2-40B4-BE49-F238E27FC236}">
                <a16:creationId xmlns:a16="http://schemas.microsoft.com/office/drawing/2014/main" id="{77211ADE-3C17-4728-A505-4594DB49EDC1}"/>
              </a:ext>
            </a:extLst>
          </p:cNvPr>
          <p:cNvSpPr>
            <a:spLocks noGrp="1"/>
          </p:cNvSpPr>
          <p:nvPr>
            <p:ph idx="1"/>
          </p:nvPr>
        </p:nvSpPr>
        <p:spPr/>
        <p:txBody>
          <a:bodyPr>
            <a:normAutofit fontScale="92500" lnSpcReduction="20000"/>
          </a:bodyPr>
          <a:lstStyle/>
          <a:p>
            <a:pPr algn="just"/>
            <a:r>
              <a:rPr lang="en-US" sz="2000" dirty="0"/>
              <a:t>Agriculture generates about 14% of the country’s GDP. </a:t>
            </a:r>
          </a:p>
          <a:p>
            <a:pPr algn="just"/>
            <a:r>
              <a:rPr lang="en-US" sz="2000" dirty="0"/>
              <a:t>Livestock keeping is the main form of agriculture in Niger supporting close to 30% of the population. </a:t>
            </a:r>
          </a:p>
          <a:p>
            <a:pPr algn="just"/>
            <a:r>
              <a:rPr lang="en-US" sz="2000" dirty="0"/>
              <a:t>Also, about 53% of the population are involved in active crop production. </a:t>
            </a:r>
          </a:p>
          <a:p>
            <a:pPr algn="just"/>
            <a:r>
              <a:rPr lang="en-US" sz="2000" dirty="0"/>
              <a:t>Although only 15% of the land is arable, a majority of the people engage in subsistence agriculture growing crops such as millet, sorghum and cassava (Fao.org. 2021).</a:t>
            </a:r>
          </a:p>
          <a:p>
            <a:pPr algn="just"/>
            <a:r>
              <a:rPr lang="en-US" sz="2000" dirty="0"/>
              <a:t>Because much of the land is not arable, irrigation has become an alternative for rain-fed agriculture. </a:t>
            </a:r>
          </a:p>
          <a:p>
            <a:pPr algn="just"/>
            <a:r>
              <a:rPr lang="en-US" sz="2000" dirty="0"/>
              <a:t>For instance, rice is grown under irrigation particularly for local consumption. </a:t>
            </a:r>
          </a:p>
          <a:p>
            <a:pPr algn="just"/>
            <a:r>
              <a:rPr lang="en-US" sz="2000" dirty="0"/>
              <a:t>Also, crops such as cowpeas and onions have been considered commercial exports from the country’s agricultural sector. </a:t>
            </a:r>
          </a:p>
        </p:txBody>
      </p:sp>
    </p:spTree>
    <p:extLst>
      <p:ext uri="{BB962C8B-B14F-4D97-AF65-F5344CB8AC3E}">
        <p14:creationId xmlns:p14="http://schemas.microsoft.com/office/powerpoint/2010/main" val="2137733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65494-C5B4-434A-9820-58D0F7B7404A}"/>
              </a:ext>
            </a:extLst>
          </p:cNvPr>
          <p:cNvSpPr>
            <a:spLocks noGrp="1"/>
          </p:cNvSpPr>
          <p:nvPr>
            <p:ph type="title"/>
          </p:nvPr>
        </p:nvSpPr>
        <p:spPr/>
        <p:txBody>
          <a:bodyPr>
            <a:normAutofit/>
          </a:bodyPr>
          <a:lstStyle/>
          <a:p>
            <a:pPr algn="ctr"/>
            <a:r>
              <a:rPr lang="en-US" sz="3200" b="1" dirty="0"/>
              <a:t>Policies </a:t>
            </a:r>
          </a:p>
        </p:txBody>
      </p:sp>
      <p:sp>
        <p:nvSpPr>
          <p:cNvPr id="3" name="Content Placeholder 2">
            <a:extLst>
              <a:ext uri="{FF2B5EF4-FFF2-40B4-BE49-F238E27FC236}">
                <a16:creationId xmlns:a16="http://schemas.microsoft.com/office/drawing/2014/main" id="{1F566F73-4AC7-4837-A41E-B98FE52C6427}"/>
              </a:ext>
            </a:extLst>
          </p:cNvPr>
          <p:cNvSpPr>
            <a:spLocks noGrp="1"/>
          </p:cNvSpPr>
          <p:nvPr>
            <p:ph idx="1"/>
          </p:nvPr>
        </p:nvSpPr>
        <p:spPr/>
        <p:txBody>
          <a:bodyPr>
            <a:normAutofit/>
          </a:bodyPr>
          <a:lstStyle/>
          <a:p>
            <a:pPr algn="just"/>
            <a:r>
              <a:rPr lang="en-US" sz="2000" dirty="0"/>
              <a:t>The government and the International community have engaged in several activities that particularly aim to increase the overall food production in the country. </a:t>
            </a:r>
          </a:p>
          <a:p>
            <a:pPr algn="just"/>
            <a:r>
              <a:rPr lang="en-US" sz="2000" dirty="0"/>
              <a:t>Some of the most essential policies put in place by the government include fostering broader access to markets, providing seasonal cash for work programs, distributing productive assets like seeds and tools.</a:t>
            </a:r>
          </a:p>
          <a:p>
            <a:pPr algn="just"/>
            <a:r>
              <a:rPr lang="en-US" sz="2000" dirty="0"/>
              <a:t>Lastly, to reduce the hunger levels in the country, the government has continually engaged in the distribution of daily packets of ready-to-use therapeutic food hat has been developed to treat child undernutrition. </a:t>
            </a:r>
          </a:p>
        </p:txBody>
      </p:sp>
    </p:spTree>
    <p:extLst>
      <p:ext uri="{BB962C8B-B14F-4D97-AF65-F5344CB8AC3E}">
        <p14:creationId xmlns:p14="http://schemas.microsoft.com/office/powerpoint/2010/main" val="420404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E186D-8E46-46F2-B72B-93ADC9326D98}"/>
              </a:ext>
            </a:extLst>
          </p:cNvPr>
          <p:cNvSpPr>
            <a:spLocks noGrp="1"/>
          </p:cNvSpPr>
          <p:nvPr>
            <p:ph type="title"/>
          </p:nvPr>
        </p:nvSpPr>
        <p:spPr/>
        <p:txBody>
          <a:bodyPr>
            <a:normAutofit/>
          </a:bodyPr>
          <a:lstStyle/>
          <a:p>
            <a:pPr algn="ctr"/>
            <a:r>
              <a:rPr lang="en-US" sz="3200" b="1" dirty="0"/>
              <a:t>References </a:t>
            </a:r>
          </a:p>
        </p:txBody>
      </p:sp>
      <p:sp>
        <p:nvSpPr>
          <p:cNvPr id="3" name="Content Placeholder 2">
            <a:extLst>
              <a:ext uri="{FF2B5EF4-FFF2-40B4-BE49-F238E27FC236}">
                <a16:creationId xmlns:a16="http://schemas.microsoft.com/office/drawing/2014/main" id="{62E9C03D-F66A-4BFB-9D34-D905B936EF20}"/>
              </a:ext>
            </a:extLst>
          </p:cNvPr>
          <p:cNvSpPr>
            <a:spLocks noGrp="1"/>
          </p:cNvSpPr>
          <p:nvPr>
            <p:ph idx="1"/>
          </p:nvPr>
        </p:nvSpPr>
        <p:spPr>
          <a:xfrm>
            <a:off x="838200" y="1302327"/>
            <a:ext cx="10515600" cy="4874636"/>
          </a:xfrm>
        </p:spPr>
        <p:txBody>
          <a:bodyPr>
            <a:normAutofit fontScale="92500" lnSpcReduction="10000"/>
          </a:bodyPr>
          <a:lstStyle/>
          <a:p>
            <a:r>
              <a:rPr lang="en-US" dirty="0"/>
              <a:t>A Closer Look at Hunger and Undernutrition in Niger. Global Hunger Index (GHI) - peer-reviewed annual publication designed to comprehensively measure and track hunger at the global, regional, and country levels. (2021). Retrieved 1 June 2021, from </a:t>
            </a:r>
            <a:r>
              <a:rPr lang="en-US" dirty="0">
                <a:hlinkClick r:id="rId2"/>
              </a:rPr>
              <a:t>https://www.globalhungerindex.org/case-studies/2019-niger.html</a:t>
            </a:r>
            <a:r>
              <a:rPr lang="en-US" dirty="0"/>
              <a:t>.</a:t>
            </a:r>
          </a:p>
          <a:p>
            <a:endParaRPr lang="en-US" dirty="0"/>
          </a:p>
          <a:p>
            <a:r>
              <a:rPr lang="en-US" dirty="0"/>
              <a:t>Population Reference Bureau, 2014 World Population Data Sheet, (Washington, DC: Population Reference Bureau, 2014).</a:t>
            </a:r>
          </a:p>
          <a:p>
            <a:r>
              <a:rPr lang="en-US" dirty="0"/>
              <a:t>United Nations Population Division, World Population Prospects: The 2015 Revision, (New York: United Nations, 2013).</a:t>
            </a:r>
          </a:p>
          <a:p>
            <a:r>
              <a:rPr lang="en-US" dirty="0"/>
              <a:t>World Bank Group. (2014) World </a:t>
            </a:r>
            <a:r>
              <a:rPr lang="en-US" dirty="0" err="1"/>
              <a:t>DataBank</a:t>
            </a:r>
            <a:r>
              <a:rPr lang="en-US" dirty="0"/>
              <a:t>. Retrieved from </a:t>
            </a:r>
            <a:r>
              <a:rPr lang="en-US" dirty="0">
                <a:hlinkClick r:id="rId3"/>
              </a:rPr>
              <a:t>http://databank.worldbank.org/data/home.aspx</a:t>
            </a:r>
            <a:endParaRPr lang="en-US" dirty="0"/>
          </a:p>
          <a:p>
            <a:endParaRPr lang="en-US" dirty="0"/>
          </a:p>
          <a:p>
            <a:r>
              <a:rPr lang="en-US" dirty="0"/>
              <a:t>World Economic Forum, Global Competitiveness Report 2014-2015, (Geneva: Switzerland, 2014).</a:t>
            </a:r>
          </a:p>
          <a:p>
            <a:r>
              <a:rPr lang="en-US" dirty="0"/>
              <a:t>Niger. Demographicdividend.org. (2021). Retrieved 1 June 2021, from </a:t>
            </a:r>
            <a:r>
              <a:rPr lang="en-US" dirty="0">
                <a:hlinkClick r:id="rId4"/>
              </a:rPr>
              <a:t>https://demographicdividend.org/country_highlights/niger/</a:t>
            </a:r>
            <a:r>
              <a:rPr lang="en-US" dirty="0"/>
              <a:t>.</a:t>
            </a:r>
          </a:p>
          <a:p>
            <a:endParaRPr lang="en-US" dirty="0"/>
          </a:p>
        </p:txBody>
      </p:sp>
    </p:spTree>
    <p:extLst>
      <p:ext uri="{BB962C8B-B14F-4D97-AF65-F5344CB8AC3E}">
        <p14:creationId xmlns:p14="http://schemas.microsoft.com/office/powerpoint/2010/main" val="1928467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D1B310-3DEB-46C9-946C-313A24C0FC1B}"/>
              </a:ext>
            </a:extLst>
          </p:cNvPr>
          <p:cNvSpPr>
            <a:spLocks noGrp="1"/>
          </p:cNvSpPr>
          <p:nvPr>
            <p:ph idx="1"/>
          </p:nvPr>
        </p:nvSpPr>
        <p:spPr/>
        <p:txBody>
          <a:bodyPr>
            <a:normAutofit/>
          </a:bodyPr>
          <a:lstStyle/>
          <a:p>
            <a:pPr>
              <a:lnSpc>
                <a:spcPct val="100000"/>
              </a:lnSpc>
            </a:pPr>
            <a:r>
              <a:rPr lang="en-US" dirty="0"/>
              <a:t>Niger | Hunger Relief in Africa. Action Against Hunger. (2021). Retrieved 1 June 2021, from </a:t>
            </a:r>
            <a:r>
              <a:rPr lang="en-US" dirty="0">
                <a:hlinkClick r:id="rId2"/>
              </a:rPr>
              <a:t>https://www.actionagainsthunger.org/countries/africa/niger</a:t>
            </a:r>
            <a:r>
              <a:rPr lang="en-US" dirty="0"/>
              <a:t>.</a:t>
            </a:r>
          </a:p>
          <a:p>
            <a:pPr>
              <a:lnSpc>
                <a:spcPct val="100000"/>
              </a:lnSpc>
            </a:pPr>
            <a:endParaRPr lang="en-US" dirty="0"/>
          </a:p>
          <a:p>
            <a:pPr>
              <a:lnSpc>
                <a:spcPct val="100000"/>
              </a:lnSpc>
            </a:pPr>
            <a:r>
              <a:rPr lang="en-US" dirty="0"/>
              <a:t>Nutrition. Unicef.org. (2021). Retrieved 1 June 2021, from </a:t>
            </a:r>
            <a:r>
              <a:rPr lang="en-US" dirty="0">
                <a:hlinkClick r:id="rId3"/>
              </a:rPr>
              <a:t>https://www.unicef.org/niger/nutrition</a:t>
            </a:r>
            <a:r>
              <a:rPr lang="en-US" dirty="0"/>
              <a:t>.</a:t>
            </a:r>
          </a:p>
          <a:p>
            <a:pPr>
              <a:lnSpc>
                <a:spcPct val="100000"/>
              </a:lnSpc>
            </a:pPr>
            <a:endParaRPr lang="en-US" dirty="0"/>
          </a:p>
          <a:p>
            <a:pPr>
              <a:lnSpc>
                <a:spcPct val="100000"/>
              </a:lnSpc>
            </a:pPr>
            <a:r>
              <a:rPr lang="en-US" dirty="0"/>
              <a:t>Land Use, Land Cover, and Trends in Niger | West Africa. Eros.usgs.gov. (2021). Retrieved 1 June 2021, from </a:t>
            </a:r>
            <a:r>
              <a:rPr lang="en-US" dirty="0">
                <a:hlinkClick r:id="rId4"/>
              </a:rPr>
              <a:t>https://eros.usgs.gov/westafrica/land-cover/land-use-land-cover-and-trends-niger</a:t>
            </a:r>
            <a:r>
              <a:rPr lang="en-US" dirty="0"/>
              <a:t>.</a:t>
            </a:r>
          </a:p>
          <a:p>
            <a:endParaRPr lang="en-US" dirty="0"/>
          </a:p>
          <a:p>
            <a:endParaRPr lang="en-US" dirty="0"/>
          </a:p>
        </p:txBody>
      </p:sp>
    </p:spTree>
    <p:extLst>
      <p:ext uri="{BB962C8B-B14F-4D97-AF65-F5344CB8AC3E}">
        <p14:creationId xmlns:p14="http://schemas.microsoft.com/office/powerpoint/2010/main" val="30428935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94EAE-4DB5-4E1E-B52D-33D39EE008A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D7065F5-AC2A-4683-AEE3-F72E18D4AA86}"/>
              </a:ext>
            </a:extLst>
          </p:cNvPr>
          <p:cNvSpPr>
            <a:spLocks noGrp="1"/>
          </p:cNvSpPr>
          <p:nvPr>
            <p:ph idx="1"/>
          </p:nvPr>
        </p:nvSpPr>
        <p:spPr/>
        <p:txBody>
          <a:bodyPr/>
          <a:lstStyle/>
          <a:p>
            <a:r>
              <a:rPr lang="en-US" dirty="0"/>
              <a:t>nationsonline.org, k. (2021). Niger - Country Profile - Nations Online Project. Nationsonline.org. Retrieved 3 June 2021, from </a:t>
            </a:r>
            <a:r>
              <a:rPr lang="en-US" dirty="0">
                <a:hlinkClick r:id="rId2"/>
              </a:rPr>
              <a:t>https://www.nationsonline.org/oneworld/niger.htm</a:t>
            </a:r>
            <a:r>
              <a:rPr lang="en-US" dirty="0"/>
              <a:t>.</a:t>
            </a:r>
          </a:p>
          <a:p>
            <a:r>
              <a:rPr lang="en-US" dirty="0"/>
              <a:t>Niger | Integrated Production and Pest Management Programme in Africa | Food and Agriculture Organization of the United Nations. Fao.org. (2021). </a:t>
            </a:r>
            <a:r>
              <a:rPr lang="en-US"/>
              <a:t>Retrieved 3 June 2021, from </a:t>
            </a:r>
            <a:r>
              <a:rPr lang="en-US">
                <a:hlinkClick r:id="rId3"/>
              </a:rPr>
              <a:t>http://www.fao.org/agriculture/ippm/projects/niger/en/</a:t>
            </a:r>
            <a:r>
              <a:rPr lang="en-US"/>
              <a:t>.</a:t>
            </a:r>
          </a:p>
          <a:p>
            <a:endParaRPr lang="en-US"/>
          </a:p>
          <a:p>
            <a:pPr algn="just"/>
            <a:endParaRPr lang="en-US" dirty="0"/>
          </a:p>
        </p:txBody>
      </p:sp>
    </p:spTree>
    <p:extLst>
      <p:ext uri="{BB962C8B-B14F-4D97-AF65-F5344CB8AC3E}">
        <p14:creationId xmlns:p14="http://schemas.microsoft.com/office/powerpoint/2010/main" val="229910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87B3-F1B3-4754-9147-B48CD2E884E0}"/>
              </a:ext>
            </a:extLst>
          </p:cNvPr>
          <p:cNvSpPr>
            <a:spLocks noGrp="1"/>
          </p:cNvSpPr>
          <p:nvPr>
            <p:ph type="title"/>
          </p:nvPr>
        </p:nvSpPr>
        <p:spPr/>
        <p:txBody>
          <a:bodyPr>
            <a:normAutofit/>
          </a:bodyPr>
          <a:lstStyle/>
          <a:p>
            <a:pPr algn="ctr"/>
            <a:r>
              <a:rPr lang="en-US" sz="3200" b="1" dirty="0"/>
              <a:t>Introduction </a:t>
            </a:r>
          </a:p>
        </p:txBody>
      </p:sp>
      <p:sp>
        <p:nvSpPr>
          <p:cNvPr id="3" name="Content Placeholder 2">
            <a:extLst>
              <a:ext uri="{FF2B5EF4-FFF2-40B4-BE49-F238E27FC236}">
                <a16:creationId xmlns:a16="http://schemas.microsoft.com/office/drawing/2014/main" id="{4C787EB0-1100-45DD-B950-122601623293}"/>
              </a:ext>
            </a:extLst>
          </p:cNvPr>
          <p:cNvSpPr>
            <a:spLocks noGrp="1"/>
          </p:cNvSpPr>
          <p:nvPr>
            <p:ph idx="1"/>
          </p:nvPr>
        </p:nvSpPr>
        <p:spPr/>
        <p:txBody>
          <a:bodyPr>
            <a:normAutofit/>
          </a:bodyPr>
          <a:lstStyle/>
          <a:p>
            <a:pPr algn="just"/>
            <a:r>
              <a:rPr lang="en-US" sz="2000" dirty="0"/>
              <a:t>Hello everyone, welcome to my presentation. </a:t>
            </a:r>
          </a:p>
          <a:p>
            <a:pPr algn="just"/>
            <a:r>
              <a:rPr lang="en-US" sz="2000" dirty="0"/>
              <a:t>For this discussion, I am set to make a presentation about an African country, Niger. </a:t>
            </a:r>
          </a:p>
          <a:p>
            <a:pPr algn="just"/>
            <a:r>
              <a:rPr lang="en-US" sz="2000" dirty="0"/>
              <a:t>Niger is a third-word country found in West Africa with a total population of about 23 million people. </a:t>
            </a:r>
          </a:p>
          <a:p>
            <a:pPr algn="just"/>
            <a:r>
              <a:rPr lang="en-US" sz="2000" dirty="0"/>
              <a:t>This presentation highlights on the essentials of the country including its political, social and economic features. </a:t>
            </a:r>
          </a:p>
          <a:p>
            <a:pPr algn="just"/>
            <a:r>
              <a:rPr lang="en-US" sz="2000" dirty="0"/>
              <a:t>This country is found between Libya, Chad, Mali and Nigeria. </a:t>
            </a:r>
          </a:p>
        </p:txBody>
      </p:sp>
    </p:spTree>
    <p:extLst>
      <p:ext uri="{BB962C8B-B14F-4D97-AF65-F5344CB8AC3E}">
        <p14:creationId xmlns:p14="http://schemas.microsoft.com/office/powerpoint/2010/main" val="54687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443F7-2C77-4CBE-9CA5-355341889ECF}"/>
              </a:ext>
            </a:extLst>
          </p:cNvPr>
          <p:cNvSpPr>
            <a:spLocks noGrp="1"/>
          </p:cNvSpPr>
          <p:nvPr>
            <p:ph type="title"/>
          </p:nvPr>
        </p:nvSpPr>
        <p:spPr/>
        <p:txBody>
          <a:bodyPr>
            <a:normAutofit/>
          </a:bodyPr>
          <a:lstStyle/>
          <a:p>
            <a:pPr algn="ctr"/>
            <a:r>
              <a:rPr lang="en-US" sz="3200" b="1" dirty="0"/>
              <a:t>Map showing the position of Niger in Africa</a:t>
            </a:r>
          </a:p>
        </p:txBody>
      </p:sp>
      <p:pic>
        <p:nvPicPr>
          <p:cNvPr id="4" name="Content Placeholder 3">
            <a:extLst>
              <a:ext uri="{FF2B5EF4-FFF2-40B4-BE49-F238E27FC236}">
                <a16:creationId xmlns:a16="http://schemas.microsoft.com/office/drawing/2014/main" id="{C66F7B1A-EC63-4CEB-A763-E04FF7B9EDE1}"/>
              </a:ext>
            </a:extLst>
          </p:cNvPr>
          <p:cNvPicPr>
            <a:picLocks noGrp="1" noChangeAspect="1"/>
          </p:cNvPicPr>
          <p:nvPr>
            <p:ph idx="1"/>
          </p:nvPr>
        </p:nvPicPr>
        <p:blipFill>
          <a:blip r:embed="rId2"/>
          <a:stretch>
            <a:fillRect/>
          </a:stretch>
        </p:blipFill>
        <p:spPr>
          <a:xfrm>
            <a:off x="2535382" y="1428750"/>
            <a:ext cx="8285018" cy="4390159"/>
          </a:xfrm>
          <a:prstGeom prst="rect">
            <a:avLst/>
          </a:prstGeom>
        </p:spPr>
      </p:pic>
    </p:spTree>
    <p:extLst>
      <p:ext uri="{BB962C8B-B14F-4D97-AF65-F5344CB8AC3E}">
        <p14:creationId xmlns:p14="http://schemas.microsoft.com/office/powerpoint/2010/main" val="203862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F5671-B272-402F-8473-0ABCBE1A5323}"/>
              </a:ext>
            </a:extLst>
          </p:cNvPr>
          <p:cNvSpPr>
            <a:spLocks noGrp="1"/>
          </p:cNvSpPr>
          <p:nvPr>
            <p:ph type="title"/>
          </p:nvPr>
        </p:nvSpPr>
        <p:spPr/>
        <p:txBody>
          <a:bodyPr>
            <a:normAutofit/>
          </a:bodyPr>
          <a:lstStyle/>
          <a:p>
            <a:pPr algn="ctr"/>
            <a:r>
              <a:rPr lang="en-US" sz="3200" b="1" dirty="0"/>
              <a:t>Country Background </a:t>
            </a:r>
          </a:p>
        </p:txBody>
      </p:sp>
      <p:sp>
        <p:nvSpPr>
          <p:cNvPr id="3" name="Content Placeholder 2">
            <a:extLst>
              <a:ext uri="{FF2B5EF4-FFF2-40B4-BE49-F238E27FC236}">
                <a16:creationId xmlns:a16="http://schemas.microsoft.com/office/drawing/2014/main" id="{23499ABD-631A-4C13-870F-0B196034E5C7}"/>
              </a:ext>
            </a:extLst>
          </p:cNvPr>
          <p:cNvSpPr>
            <a:spLocks noGrp="1"/>
          </p:cNvSpPr>
          <p:nvPr>
            <p:ph idx="1"/>
          </p:nvPr>
        </p:nvSpPr>
        <p:spPr/>
        <p:txBody>
          <a:bodyPr>
            <a:normAutofit fontScale="85000" lnSpcReduction="10000"/>
          </a:bodyPr>
          <a:lstStyle/>
          <a:p>
            <a:pPr algn="just"/>
            <a:r>
              <a:rPr lang="en-US" sz="2000" dirty="0"/>
              <a:t>Niger is considered one of the world’s poorest countries. </a:t>
            </a:r>
          </a:p>
          <a:p>
            <a:pPr algn="just"/>
            <a:r>
              <a:rPr lang="en-US" sz="2000" dirty="0"/>
              <a:t>Niger is a landlocked sub-Saharan country whose economy is centered around subsistence agriculture and small-scale livestock keeping. </a:t>
            </a:r>
          </a:p>
          <a:p>
            <a:pPr algn="just"/>
            <a:r>
              <a:rPr lang="en-US" sz="2000" dirty="0"/>
              <a:t>Although Niger currently has a stable government, the country observably suffered austere military rule for much of its post-independence history (Nations Online Project,  2021).</a:t>
            </a:r>
          </a:p>
          <a:p>
            <a:pPr algn="just"/>
            <a:r>
              <a:rPr lang="en-US" sz="2000" dirty="0"/>
              <a:t>Pieces of evidence drawn from past historical archives indicate that for close to 33 years after gaining independence from its colonial master, France, Niger had failed to conduct any free and fair elections.</a:t>
            </a:r>
          </a:p>
          <a:p>
            <a:pPr algn="just"/>
            <a:r>
              <a:rPr lang="en-US" sz="2000" dirty="0"/>
              <a:t>The first free and open election was held in 1993, and was followed by revolutions from ethnic groups that felt they were not represented in the government. </a:t>
            </a:r>
          </a:p>
          <a:p>
            <a:pPr algn="just"/>
            <a:r>
              <a:rPr lang="en-US" sz="2000" dirty="0"/>
              <a:t>A peace accord held in 1995 ended the revolts from the Tuareg tribes who had labelled accusing fingers at the government for failing to deliver on the initial promised economic aid. </a:t>
            </a:r>
          </a:p>
          <a:p>
            <a:pPr algn="just"/>
            <a:endParaRPr lang="en-US" sz="2000" dirty="0"/>
          </a:p>
        </p:txBody>
      </p:sp>
    </p:spTree>
    <p:extLst>
      <p:ext uri="{BB962C8B-B14F-4D97-AF65-F5344CB8AC3E}">
        <p14:creationId xmlns:p14="http://schemas.microsoft.com/office/powerpoint/2010/main" val="3890413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36A04-54D0-4081-9447-7A531B3AA24A}"/>
              </a:ext>
            </a:extLst>
          </p:cNvPr>
          <p:cNvSpPr>
            <a:spLocks noGrp="1"/>
          </p:cNvSpPr>
          <p:nvPr>
            <p:ph type="title"/>
          </p:nvPr>
        </p:nvSpPr>
        <p:spPr/>
        <p:txBody>
          <a:bodyPr/>
          <a:lstStyle/>
          <a:p>
            <a:r>
              <a:rPr lang="en-US" b="1" dirty="0"/>
              <a:t>Cont</a:t>
            </a:r>
            <a:r>
              <a:rPr lang="en-US" dirty="0"/>
              <a:t>..</a:t>
            </a:r>
          </a:p>
        </p:txBody>
      </p:sp>
      <p:sp>
        <p:nvSpPr>
          <p:cNvPr id="3" name="Content Placeholder 2">
            <a:extLst>
              <a:ext uri="{FF2B5EF4-FFF2-40B4-BE49-F238E27FC236}">
                <a16:creationId xmlns:a16="http://schemas.microsoft.com/office/drawing/2014/main" id="{A7C06BB0-A2E6-418D-8F95-BB71DEA9A977}"/>
              </a:ext>
            </a:extLst>
          </p:cNvPr>
          <p:cNvSpPr>
            <a:spLocks noGrp="1"/>
          </p:cNvSpPr>
          <p:nvPr>
            <p:ph idx="1"/>
          </p:nvPr>
        </p:nvSpPr>
        <p:spPr/>
        <p:txBody>
          <a:bodyPr>
            <a:normAutofit fontScale="85000" lnSpcReduction="10000"/>
          </a:bodyPr>
          <a:lstStyle/>
          <a:p>
            <a:pPr algn="just"/>
            <a:r>
              <a:rPr lang="en-US" sz="2000" dirty="0"/>
              <a:t>Notably, the country has been stricken by a lot of military coups, instabilities and revolutions. </a:t>
            </a:r>
          </a:p>
          <a:p>
            <a:pPr algn="just"/>
            <a:r>
              <a:rPr lang="en-US" sz="2000" dirty="0"/>
              <a:t>Coups in 1996 and 1999 were significant due to the creation of the National Reconciliation Council that resulted in the transition to civilian government in 1999. </a:t>
            </a:r>
          </a:p>
          <a:p>
            <a:pPr algn="just"/>
            <a:r>
              <a:rPr lang="en-US" sz="2000" dirty="0"/>
              <a:t>Currently, it is essential to note that Niger is a semi-presidential republic with the president as the chief of state. </a:t>
            </a:r>
          </a:p>
          <a:p>
            <a:pPr algn="just"/>
            <a:r>
              <a:rPr lang="en-US" sz="2000" dirty="0"/>
              <a:t>The government is headed by the prime minister. </a:t>
            </a:r>
          </a:p>
          <a:p>
            <a:pPr algn="just"/>
            <a:r>
              <a:rPr lang="en-US" sz="2000" dirty="0"/>
              <a:t>The executive power of the government is shared between the president and the prime minister. </a:t>
            </a:r>
          </a:p>
          <a:p>
            <a:pPr algn="just"/>
            <a:r>
              <a:rPr lang="en-US" sz="2000" dirty="0"/>
              <a:t>The country has a single house of parliament, Assemblée Nationale that acts as the country’s sole legislative body. </a:t>
            </a:r>
          </a:p>
          <a:p>
            <a:pPr algn="just"/>
            <a:r>
              <a:rPr lang="en-US" sz="2000" dirty="0"/>
              <a:t>Even though the country seems to be stable currently, the political system is considerably weak with constant threats of insurgency, frequents droughts and unrelenting widespread poverty. </a:t>
            </a:r>
          </a:p>
        </p:txBody>
      </p:sp>
    </p:spTree>
    <p:extLst>
      <p:ext uri="{BB962C8B-B14F-4D97-AF65-F5344CB8AC3E}">
        <p14:creationId xmlns:p14="http://schemas.microsoft.com/office/powerpoint/2010/main" val="3460378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3D5DA-2A8D-46F2-8D86-DFA35C90B430}"/>
              </a:ext>
            </a:extLst>
          </p:cNvPr>
          <p:cNvSpPr>
            <a:spLocks noGrp="1"/>
          </p:cNvSpPr>
          <p:nvPr>
            <p:ph type="title"/>
          </p:nvPr>
        </p:nvSpPr>
        <p:spPr/>
        <p:txBody>
          <a:bodyPr/>
          <a:lstStyle/>
          <a:p>
            <a:pPr algn="ctr"/>
            <a:r>
              <a:rPr lang="en-US" b="1" dirty="0"/>
              <a:t>Demographics </a:t>
            </a:r>
          </a:p>
        </p:txBody>
      </p:sp>
      <p:sp>
        <p:nvSpPr>
          <p:cNvPr id="3" name="Content Placeholder 2">
            <a:extLst>
              <a:ext uri="{FF2B5EF4-FFF2-40B4-BE49-F238E27FC236}">
                <a16:creationId xmlns:a16="http://schemas.microsoft.com/office/drawing/2014/main" id="{51E83924-F516-4FF4-B4A5-C38DE89173D9}"/>
              </a:ext>
            </a:extLst>
          </p:cNvPr>
          <p:cNvSpPr>
            <a:spLocks noGrp="1"/>
          </p:cNvSpPr>
          <p:nvPr>
            <p:ph idx="1"/>
          </p:nvPr>
        </p:nvSpPr>
        <p:spPr/>
        <p:txBody>
          <a:bodyPr>
            <a:normAutofit fontScale="92500" lnSpcReduction="20000"/>
          </a:bodyPr>
          <a:lstStyle/>
          <a:p>
            <a:pPr algn="just"/>
            <a:r>
              <a:rPr lang="en-US" sz="2000" dirty="0"/>
              <a:t>Sitting on a land area of about 1.27 million sq km, Niger is home to about 23 million people. </a:t>
            </a:r>
          </a:p>
          <a:p>
            <a:pPr algn="just"/>
            <a:r>
              <a:rPr lang="en-US" sz="2000" dirty="0"/>
              <a:t>The major languages spoken by the country’s inhabitants include; French, Hausa, Songhai and Arabic</a:t>
            </a:r>
            <a:r>
              <a:rPr lang="en-US" dirty="0"/>
              <a:t> (Population Reference Bureau, 2014).</a:t>
            </a:r>
            <a:endParaRPr lang="en-US" sz="2000" dirty="0"/>
          </a:p>
          <a:p>
            <a:pPr algn="just"/>
            <a:r>
              <a:rPr lang="en-US" sz="2000" dirty="0"/>
              <a:t>The country’s population growth rate stands at 3.8% annually. </a:t>
            </a:r>
          </a:p>
          <a:p>
            <a:pPr algn="just"/>
            <a:r>
              <a:rPr lang="en-US" sz="2000" dirty="0"/>
              <a:t>The Hausa constitutes the country’s largest ethnic grouping in the West African country (National Institute of Statistics of Niger). </a:t>
            </a:r>
          </a:p>
          <a:p>
            <a:pPr algn="just"/>
            <a:r>
              <a:rPr lang="en-US" sz="2000" dirty="0"/>
              <a:t>The country’s population density currently stands at 19 persons per kilometer square. </a:t>
            </a:r>
          </a:p>
          <a:p>
            <a:pPr algn="just"/>
            <a:r>
              <a:rPr lang="en-US" sz="2000" dirty="0"/>
              <a:t>The Hausa and Songhai are the leading ethnic groups in Niger occupying the arable southern regions of the country. </a:t>
            </a:r>
          </a:p>
          <a:p>
            <a:pPr algn="just"/>
            <a:r>
              <a:rPr lang="en-US" sz="2000" dirty="0"/>
              <a:t>The Fulani, the Tuaregs and the Arabs are nomadic pastoralists competing for the limited resources in the Northern regions of the country. </a:t>
            </a:r>
          </a:p>
        </p:txBody>
      </p:sp>
    </p:spTree>
    <p:extLst>
      <p:ext uri="{BB962C8B-B14F-4D97-AF65-F5344CB8AC3E}">
        <p14:creationId xmlns:p14="http://schemas.microsoft.com/office/powerpoint/2010/main" val="1321929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3A6B4-8CE0-4155-B750-1F5F618DA1CC}"/>
              </a:ext>
            </a:extLst>
          </p:cNvPr>
          <p:cNvSpPr>
            <a:spLocks noGrp="1"/>
          </p:cNvSpPr>
          <p:nvPr>
            <p:ph type="title"/>
          </p:nvPr>
        </p:nvSpPr>
        <p:spPr/>
        <p:txBody>
          <a:bodyPr/>
          <a:lstStyle/>
          <a:p>
            <a:r>
              <a:rPr lang="en-US" b="1" dirty="0"/>
              <a:t>Cont..</a:t>
            </a:r>
          </a:p>
        </p:txBody>
      </p:sp>
      <p:sp>
        <p:nvSpPr>
          <p:cNvPr id="3" name="Content Placeholder 2">
            <a:extLst>
              <a:ext uri="{FF2B5EF4-FFF2-40B4-BE49-F238E27FC236}">
                <a16:creationId xmlns:a16="http://schemas.microsoft.com/office/drawing/2014/main" id="{7D94C500-8514-4504-A001-11CC1D9F8E75}"/>
              </a:ext>
            </a:extLst>
          </p:cNvPr>
          <p:cNvSpPr>
            <a:spLocks noGrp="1"/>
          </p:cNvSpPr>
          <p:nvPr>
            <p:ph idx="1"/>
          </p:nvPr>
        </p:nvSpPr>
        <p:spPr/>
        <p:txBody>
          <a:bodyPr>
            <a:normAutofit fontScale="92500"/>
          </a:bodyPr>
          <a:lstStyle/>
          <a:p>
            <a:pPr algn="just"/>
            <a:r>
              <a:rPr lang="en-US" sz="2000" dirty="0"/>
              <a:t>Due to high poverty rates and low economic development, the life expectancy in Niger does not exceed 60 years for both sexes. </a:t>
            </a:r>
          </a:p>
          <a:p>
            <a:pPr algn="just"/>
            <a:r>
              <a:rPr lang="en-US" sz="2000" dirty="0"/>
              <a:t>The country experiences considerably high infant mortality rates. </a:t>
            </a:r>
          </a:p>
          <a:p>
            <a:pPr algn="just"/>
            <a:r>
              <a:rPr lang="en-US" sz="2000" dirty="0"/>
              <a:t>In terms of age distribution, the national statistics reveal that over 50.2% of the population in Niger are under the age of 15</a:t>
            </a:r>
            <a:r>
              <a:rPr lang="en-US" dirty="0"/>
              <a:t> (United Nations Population Division, 2013).</a:t>
            </a:r>
            <a:endParaRPr lang="en-US" sz="2000" dirty="0"/>
          </a:p>
          <a:p>
            <a:pPr algn="just"/>
            <a:r>
              <a:rPr lang="en-US" sz="2000" dirty="0"/>
              <a:t>Arguably, the country has one of the highest fertility rates in the world with every woman having an average of 7.6 children. </a:t>
            </a:r>
          </a:p>
          <a:p>
            <a:pPr algn="just"/>
            <a:r>
              <a:rPr lang="en-US" sz="2000" dirty="0"/>
              <a:t>Persons above the age of 50 make up only 3% of the total population.</a:t>
            </a:r>
          </a:p>
          <a:p>
            <a:pPr algn="just"/>
            <a:r>
              <a:rPr lang="en-US" sz="2000" dirty="0"/>
              <a:t>The Maradi region holds 20% of the total population, with much of the population concentrated in the country’s urban cities. </a:t>
            </a:r>
          </a:p>
        </p:txBody>
      </p:sp>
    </p:spTree>
    <p:extLst>
      <p:ext uri="{BB962C8B-B14F-4D97-AF65-F5344CB8AC3E}">
        <p14:creationId xmlns:p14="http://schemas.microsoft.com/office/powerpoint/2010/main" val="76807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AF729-395B-4300-B2F4-A76C65868F60}"/>
              </a:ext>
            </a:extLst>
          </p:cNvPr>
          <p:cNvSpPr>
            <a:spLocks noGrp="1"/>
          </p:cNvSpPr>
          <p:nvPr>
            <p:ph type="title"/>
          </p:nvPr>
        </p:nvSpPr>
        <p:spPr/>
        <p:txBody>
          <a:bodyPr>
            <a:normAutofit/>
          </a:bodyPr>
          <a:lstStyle/>
          <a:p>
            <a:pPr algn="ctr"/>
            <a:r>
              <a:rPr lang="en-US" sz="3200" b="1" dirty="0"/>
              <a:t>Economic situation </a:t>
            </a:r>
          </a:p>
        </p:txBody>
      </p:sp>
      <p:sp>
        <p:nvSpPr>
          <p:cNvPr id="3" name="Content Placeholder 2">
            <a:extLst>
              <a:ext uri="{FF2B5EF4-FFF2-40B4-BE49-F238E27FC236}">
                <a16:creationId xmlns:a16="http://schemas.microsoft.com/office/drawing/2014/main" id="{27CA503D-088A-41BA-BDA5-0E7058151E80}"/>
              </a:ext>
            </a:extLst>
          </p:cNvPr>
          <p:cNvSpPr>
            <a:spLocks noGrp="1"/>
          </p:cNvSpPr>
          <p:nvPr>
            <p:ph idx="1"/>
          </p:nvPr>
        </p:nvSpPr>
        <p:spPr/>
        <p:txBody>
          <a:bodyPr>
            <a:normAutofit fontScale="92500" lnSpcReduction="10000"/>
          </a:bodyPr>
          <a:lstStyle/>
          <a:p>
            <a:pPr algn="just"/>
            <a:r>
              <a:rPr lang="en-US" sz="2000" dirty="0"/>
              <a:t>Arguably, the health and security crises in Niger have continued to threaten the economic wellbeing of the country. </a:t>
            </a:r>
          </a:p>
          <a:p>
            <a:pPr algn="just"/>
            <a:r>
              <a:rPr lang="en-US" sz="2000" dirty="0"/>
              <a:t>Between 2019 and 2020, the country’s economic growth fell from 5.9% to 0.8% in 2020 due to the pandemic and increased insurgency in the northern regions of the country. </a:t>
            </a:r>
          </a:p>
          <a:p>
            <a:pPr algn="just"/>
            <a:r>
              <a:rPr lang="en-US" sz="2000" dirty="0"/>
              <a:t>In terms of economy, the mining industry remains to be the main source of national exports</a:t>
            </a:r>
            <a:r>
              <a:rPr lang="en-US" dirty="0"/>
              <a:t> (World Economic Forum, 2020).</a:t>
            </a:r>
            <a:endParaRPr lang="en-US" sz="2000" dirty="0"/>
          </a:p>
          <a:p>
            <a:pPr algn="just"/>
            <a:r>
              <a:rPr lang="en-US" sz="2000" dirty="0"/>
              <a:t>For instance, uranium is considered the country’s largest export and has continued to be the driver associated with the little economic growth in the country. </a:t>
            </a:r>
          </a:p>
          <a:p>
            <a:pPr algn="just"/>
            <a:r>
              <a:rPr lang="en-US" sz="2000" dirty="0"/>
              <a:t>Niger’s top imports are rice, medicine, cars, cement. </a:t>
            </a:r>
          </a:p>
          <a:p>
            <a:pPr algn="just"/>
            <a:r>
              <a:rPr lang="en-US" sz="2000" dirty="0"/>
              <a:t>The country engages in international trade with countries such as China, France, United Arab Emirates and India. </a:t>
            </a:r>
          </a:p>
        </p:txBody>
      </p:sp>
    </p:spTree>
    <p:extLst>
      <p:ext uri="{BB962C8B-B14F-4D97-AF65-F5344CB8AC3E}">
        <p14:creationId xmlns:p14="http://schemas.microsoft.com/office/powerpoint/2010/main" val="3717464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165BD-3711-4F51-8A09-C385E92E7B27}"/>
              </a:ext>
            </a:extLst>
          </p:cNvPr>
          <p:cNvSpPr>
            <a:spLocks noGrp="1"/>
          </p:cNvSpPr>
          <p:nvPr>
            <p:ph type="title"/>
          </p:nvPr>
        </p:nvSpPr>
        <p:spPr/>
        <p:txBody>
          <a:bodyPr>
            <a:normAutofit/>
          </a:bodyPr>
          <a:lstStyle/>
          <a:p>
            <a:pPr algn="ctr"/>
            <a:r>
              <a:rPr lang="en-US" sz="3200" b="1" dirty="0"/>
              <a:t>Resources </a:t>
            </a:r>
          </a:p>
        </p:txBody>
      </p:sp>
      <p:sp>
        <p:nvSpPr>
          <p:cNvPr id="3" name="Content Placeholder 2">
            <a:extLst>
              <a:ext uri="{FF2B5EF4-FFF2-40B4-BE49-F238E27FC236}">
                <a16:creationId xmlns:a16="http://schemas.microsoft.com/office/drawing/2014/main" id="{CE6EB396-5D11-4FEC-AD11-39B62442A52D}"/>
              </a:ext>
            </a:extLst>
          </p:cNvPr>
          <p:cNvSpPr>
            <a:spLocks noGrp="1"/>
          </p:cNvSpPr>
          <p:nvPr>
            <p:ph idx="1"/>
          </p:nvPr>
        </p:nvSpPr>
        <p:spPr/>
        <p:txBody>
          <a:bodyPr>
            <a:normAutofit/>
          </a:bodyPr>
          <a:lstStyle/>
          <a:p>
            <a:pPr algn="just"/>
            <a:r>
              <a:rPr lang="en-US" sz="2000" dirty="0"/>
              <a:t>In Niger, the natural resources include uranium, coal, gold, iron ore and petroleum. </a:t>
            </a:r>
          </a:p>
          <a:p>
            <a:pPr algn="just"/>
            <a:r>
              <a:rPr lang="en-US" sz="2000" dirty="0"/>
              <a:t>It is important to note that the country has substantial reserves of oil.</a:t>
            </a:r>
          </a:p>
          <a:p>
            <a:pPr algn="just"/>
            <a:r>
              <a:rPr lang="en-US" sz="2000" dirty="0"/>
              <a:t>Despite having all these essential resources, Niger has remained to be one of the poorest countries in the world because of limited arable land, widespread illiteracy and agricultural vulnerability due to unpredicted climate patterns. </a:t>
            </a:r>
          </a:p>
          <a:p>
            <a:pPr algn="just"/>
            <a:r>
              <a:rPr lang="en-US" sz="2000" dirty="0"/>
              <a:t>Over the years, Niger has made significant improvements in some areas of its infrastructure such as water, and telecommunications. </a:t>
            </a:r>
          </a:p>
          <a:p>
            <a:pPr algn="just"/>
            <a:r>
              <a:rPr lang="en-US" sz="2000" dirty="0"/>
              <a:t>However, it is worth noting that the country still faces a number of challenges in its infrastructural development particularly in the water and sanitation sectors</a:t>
            </a:r>
            <a:r>
              <a:rPr lang="en-US" dirty="0"/>
              <a:t> (Eros.usgs.gov, 2021).</a:t>
            </a:r>
            <a:endParaRPr lang="en-US" sz="2000" dirty="0"/>
          </a:p>
        </p:txBody>
      </p:sp>
    </p:spTree>
    <p:extLst>
      <p:ext uri="{BB962C8B-B14F-4D97-AF65-F5344CB8AC3E}">
        <p14:creationId xmlns:p14="http://schemas.microsoft.com/office/powerpoint/2010/main" val="373077016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59</TotalTime>
  <Words>2070</Words>
  <Application>Microsoft Office PowerPoint</Application>
  <PresentationFormat>Widescreen</PresentationFormat>
  <Paragraphs>112</Paragraphs>
  <Slides>18</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18</vt:i4>
      </vt:variant>
    </vt:vector>
  </HeadingPairs>
  <TitlesOfParts>
    <vt:vector size="20" baseType="lpstr">
      <vt:lpstr>Franklin Gothic Book</vt:lpstr>
      <vt:lpstr>Crop</vt:lpstr>
      <vt:lpstr>Niger</vt:lpstr>
      <vt:lpstr>Introduction </vt:lpstr>
      <vt:lpstr>Map showing the position of Niger in Africa</vt:lpstr>
      <vt:lpstr>Country Background </vt:lpstr>
      <vt:lpstr>Cont..</vt:lpstr>
      <vt:lpstr>Demographics </vt:lpstr>
      <vt:lpstr>Cont..</vt:lpstr>
      <vt:lpstr>Economic situation </vt:lpstr>
      <vt:lpstr>Resources </vt:lpstr>
      <vt:lpstr>Cont..</vt:lpstr>
      <vt:lpstr>Cont..</vt:lpstr>
      <vt:lpstr>Nutrition levels </vt:lpstr>
      <vt:lpstr>Cont..</vt:lpstr>
      <vt:lpstr>Food production </vt:lpstr>
      <vt:lpstr>Policies </vt:lpstr>
      <vt:lpstr>References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steveyoung640@gmail.com</cp:lastModifiedBy>
  <cp:revision>47</cp:revision>
  <dcterms:created xsi:type="dcterms:W3CDTF">2021-06-03T14:48:40Z</dcterms:created>
  <dcterms:modified xsi:type="dcterms:W3CDTF">2021-06-03T18:43:40Z</dcterms:modified>
</cp:coreProperties>
</file>